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/>
    <p:restoredTop sz="93750"/>
  </p:normalViewPr>
  <p:slideViewPr>
    <p:cSldViewPr snapToGrid="0" snapToObjects="1">
      <p:cViewPr varScale="1">
        <p:scale>
          <a:sx n="86" d="100"/>
          <a:sy n="8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A409-8FAD-0740-B118-A02FADD1CCDD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790F3-943C-1E4F-988F-844C5F68A4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386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444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835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69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93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453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98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102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300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584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138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026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8F4E-7E1E-D74C-94DE-2FB369154BE0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672F-32CC-B84E-B9EB-37F5BEE7C8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2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slide" Target="slide23.xml"/><Relationship Id="rId12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1.png"/><Relationship Id="rId5" Type="http://schemas.openxmlformats.org/officeDocument/2006/relationships/slide" Target="slide5.xml"/><Relationship Id="rId10" Type="http://schemas.openxmlformats.org/officeDocument/2006/relationships/slide" Target="slide26.xml"/><Relationship Id="rId4" Type="http://schemas.openxmlformats.org/officeDocument/2006/relationships/slide" Target="slide20.xml"/><Relationship Id="rId9" Type="http://schemas.openxmlformats.org/officeDocument/2006/relationships/slide" Target="slide17.xml"/><Relationship Id="rId1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9336" y="178092"/>
            <a:ext cx="35637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6600" dirty="0" smtClean="0">
                <a:solidFill>
                  <a:schemeClr val="bg1"/>
                </a:solidFill>
                <a:latin typeface="Britannic Bold" charset="0"/>
                <a:ea typeface="Britannic Bold" charset="0"/>
                <a:cs typeface="Britannic Bold" charset="0"/>
              </a:rPr>
              <a:t>Elije tu </a:t>
            </a:r>
          </a:p>
          <a:p>
            <a:pPr algn="ctr"/>
            <a:r>
              <a:rPr lang="es-ES_tradnl" sz="6600" dirty="0" smtClean="0">
                <a:solidFill>
                  <a:schemeClr val="bg1"/>
                </a:solidFill>
                <a:latin typeface="Britannic Bold" charset="0"/>
                <a:ea typeface="Britannic Bold" charset="0"/>
                <a:cs typeface="Britannic Bold" charset="0"/>
              </a:rPr>
              <a:t>pregunta</a:t>
            </a:r>
            <a:endParaRPr lang="es-ES_tradnl" sz="6600" dirty="0">
              <a:solidFill>
                <a:schemeClr val="bg1"/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4970850" y="1389018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 smtClean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1</a:t>
            </a:r>
            <a:endParaRPr lang="es-ES_tradnl" sz="5400" dirty="0">
              <a:solidFill>
                <a:schemeClr val="bg1">
                  <a:lumMod val="50000"/>
                </a:schemeClr>
              </a:solidFill>
              <a:latin typeface="Engcomica" charset="0"/>
              <a:ea typeface="Engcomica" charset="0"/>
              <a:cs typeface="Engcomica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4970850" y="2671550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 smtClean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4</a:t>
            </a:r>
            <a:endParaRPr lang="es-ES_tradnl" sz="5400" dirty="0">
              <a:solidFill>
                <a:schemeClr val="bg1">
                  <a:lumMod val="50000"/>
                </a:schemeClr>
              </a:solidFill>
              <a:latin typeface="Engcomica" charset="0"/>
              <a:ea typeface="Engcomica" charset="0"/>
              <a:cs typeface="Engcomica" charset="0"/>
            </a:endParaRPr>
          </a:p>
        </p:txBody>
      </p:sp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4970850" y="3954082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7</a:t>
            </a:r>
          </a:p>
        </p:txBody>
      </p:sp>
      <p:sp>
        <p:nvSpPr>
          <p:cNvPr id="9" name="Rectángulo redondeado 8">
            <a:hlinkClick r:id="rId5" action="ppaction://hlinksldjump"/>
          </p:cNvPr>
          <p:cNvSpPr/>
          <p:nvPr/>
        </p:nvSpPr>
        <p:spPr>
          <a:xfrm>
            <a:off x="6902623" y="1389018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2</a:t>
            </a:r>
          </a:p>
        </p:txBody>
      </p:sp>
      <p:sp>
        <p:nvSpPr>
          <p:cNvPr id="10" name="Rectángulo redondeado 9">
            <a:hlinkClick r:id="rId6" action="ppaction://hlinksldjump"/>
          </p:cNvPr>
          <p:cNvSpPr/>
          <p:nvPr/>
        </p:nvSpPr>
        <p:spPr>
          <a:xfrm>
            <a:off x="6902623" y="2671550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5</a:t>
            </a:r>
          </a:p>
        </p:txBody>
      </p:sp>
      <p:sp>
        <p:nvSpPr>
          <p:cNvPr id="11" name="Rectángulo redondeado 10">
            <a:hlinkClick r:id="rId7" action="ppaction://hlinksldjump"/>
          </p:cNvPr>
          <p:cNvSpPr/>
          <p:nvPr/>
        </p:nvSpPr>
        <p:spPr>
          <a:xfrm>
            <a:off x="6902623" y="3954082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8</a:t>
            </a:r>
          </a:p>
        </p:txBody>
      </p:sp>
      <p:sp>
        <p:nvSpPr>
          <p:cNvPr id="13" name="Rectángulo redondeado 12">
            <a:hlinkClick r:id="rId8" action="ppaction://hlinksldjump"/>
          </p:cNvPr>
          <p:cNvSpPr/>
          <p:nvPr/>
        </p:nvSpPr>
        <p:spPr>
          <a:xfrm>
            <a:off x="8834396" y="1389018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3</a:t>
            </a:r>
          </a:p>
        </p:txBody>
      </p:sp>
      <p:sp>
        <p:nvSpPr>
          <p:cNvPr id="14" name="Rectángulo redondeado 13">
            <a:hlinkClick r:id="rId9" action="ppaction://hlinksldjump"/>
          </p:cNvPr>
          <p:cNvSpPr/>
          <p:nvPr/>
        </p:nvSpPr>
        <p:spPr>
          <a:xfrm>
            <a:off x="8834396" y="2671550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6</a:t>
            </a:r>
          </a:p>
        </p:txBody>
      </p:sp>
      <p:sp>
        <p:nvSpPr>
          <p:cNvPr id="15" name="Rectángulo redondeado 14">
            <a:hlinkClick r:id="rId10" action="ppaction://hlinksldjump"/>
          </p:cNvPr>
          <p:cNvSpPr/>
          <p:nvPr/>
        </p:nvSpPr>
        <p:spPr>
          <a:xfrm>
            <a:off x="8834396" y="3954082"/>
            <a:ext cx="1680518" cy="992654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9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253132" y="6268547"/>
            <a:ext cx="718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1">
                    <a:lumMod val="95000"/>
                  </a:schemeClr>
                </a:solidFill>
              </a:rPr>
              <a:t>*Recuerda poner en modo presentación para poder jugar a las preguntas </a:t>
            </a:r>
            <a:endParaRPr lang="es-ES_tradnl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03" y="152569"/>
            <a:ext cx="1347651" cy="135058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67" b="70243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256" y="1906649"/>
            <a:ext cx="6332428" cy="6080174"/>
          </a:xfrm>
          <a:prstGeom prst="rect">
            <a:avLst/>
          </a:prstGeom>
        </p:spPr>
      </p:pic>
      <p:sp>
        <p:nvSpPr>
          <p:cNvPr id="22" name="Rectángulo redondeado 21">
            <a:hlinkClick r:id="rId14" action="ppaction://hlinksldjump"/>
          </p:cNvPr>
          <p:cNvSpPr/>
          <p:nvPr/>
        </p:nvSpPr>
        <p:spPr>
          <a:xfrm>
            <a:off x="6471500" y="5355347"/>
            <a:ext cx="2749013" cy="476549"/>
          </a:xfrm>
          <a:prstGeom prst="roundRect">
            <a:avLst/>
          </a:prstGeom>
          <a:solidFill>
            <a:schemeClr val="bg1">
              <a:lumMod val="95000"/>
            </a:schemeClr>
          </a:solidFill>
          <a:ln cmpd="thickThin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smtClean="0">
                <a:solidFill>
                  <a:schemeClr val="bg1">
                    <a:lumMod val="50000"/>
                  </a:schemeClr>
                </a:solidFill>
                <a:latin typeface="Engcomica" charset="0"/>
                <a:ea typeface="Engcomica" charset="0"/>
                <a:cs typeface="Engcomica" charset="0"/>
              </a:rPr>
              <a:t>Instrucciones</a:t>
            </a:r>
            <a:endParaRPr lang="es-ES_tradnl" sz="3200" dirty="0">
              <a:solidFill>
                <a:schemeClr val="bg1">
                  <a:lumMod val="50000"/>
                </a:schemeClr>
              </a:solidFill>
              <a:latin typeface="Engcomica" charset="0"/>
              <a:ea typeface="Engcomica" charset="0"/>
              <a:cs typeface="Engcomica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97688" y="6160825"/>
            <a:ext cx="3199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>
                    <a:lumMod val="95000"/>
                  </a:schemeClr>
                </a:solidFill>
              </a:rPr>
              <a:t>Profesora: Karen Meneses Jorquera</a:t>
            </a:r>
          </a:p>
          <a:p>
            <a:pPr algn="ctr"/>
            <a:r>
              <a:rPr lang="es-ES_tradnl" sz="1600" b="1" dirty="0" smtClean="0">
                <a:solidFill>
                  <a:schemeClr val="bg1">
                    <a:lumMod val="95000"/>
                  </a:schemeClr>
                </a:solidFill>
              </a:rPr>
              <a:t>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1829217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2562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6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4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.¿Para qué se reduce en el reciclaje?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9068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a)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Para comprar un objeto que ya fue utilizado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1498600" y="3016251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b)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Para lograr botar menos basura </a:t>
            </a:r>
            <a:endParaRPr lang="es-ES_tradnl" sz="28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1498600" y="4405314"/>
            <a:ext cx="7937500" cy="11318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</a:t>
            </a:r>
            <a:r>
              <a:rPr lang="es-ES_tradnl" sz="3200" smtClean="0">
                <a:latin typeface="Britannic Bold" charset="0"/>
                <a:ea typeface="Britannic Bold" charset="0"/>
                <a:cs typeface="Britannic Bold" charset="0"/>
              </a:rPr>
              <a:t>) Para compartir un objeto que ya fue utilizado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20687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349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9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5.¿A qué se somete un objeto cuando se quiere reutilizar?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836739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a)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Hacerlo más bonito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1498600" y="3121026"/>
            <a:ext cx="7937500" cy="1019174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b)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Vender un objeto a otro gente</a:t>
            </a:r>
            <a:endParaRPr lang="es-ES_tradnl" sz="28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498600" y="4405314"/>
            <a:ext cx="7937500" cy="11318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Lograr darle a un objeto más de un uso antes de botarlo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72" y="4140200"/>
            <a:ext cx="2663828" cy="2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2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785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3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6.¿Qué colores tienen los contenedores de reciclaje?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9068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Rosado-Morado-Celeste</a:t>
            </a:r>
            <a:endParaRPr lang="es-ES_tradnl" sz="2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1498600" y="3016251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32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Rojo-Azul-Verde-Amarillo</a:t>
            </a:r>
          </a:p>
          <a:p>
            <a:endParaRPr lang="es-ES_tradnl" sz="36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1498600" y="4405314"/>
            <a:ext cx="7937500" cy="11318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Amarillo-Blanco-Negro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20687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6298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8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1.¿Qué es un Objeto Tecnológico?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66876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Objeto que se enchufa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1498600" y="2968627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Objeto inventado para satisfacer una necesidad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1498600" y="427037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Objeto que debe tener internet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20687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7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.¿Cuál es la definición de reciclaje?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836739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Lograr mantener en orden el hogar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1498600" y="3121026"/>
            <a:ext cx="7937500" cy="1019174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32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Lograr que una persona le parezca atractivo un objeto</a:t>
            </a:r>
          </a:p>
          <a:p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498600" y="4405314"/>
            <a:ext cx="7937500" cy="14112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Tener una nueva materia prima, mediante un proceso a partir de materiales </a:t>
            </a:r>
            <a:r>
              <a:rPr lang="es-ES_tradnl" sz="3200" smtClean="0">
                <a:latin typeface="Britannic Bold" charset="0"/>
                <a:ea typeface="Britannic Bold" charset="0"/>
                <a:cs typeface="Britannic Bold" charset="0"/>
              </a:rPr>
              <a:t>ya utilizados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68" y="2857500"/>
            <a:ext cx="19365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4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434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6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8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.¿Cuál alternativa NO es correcta acerca del objetivo de reciclar?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9068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Reduce consumo de nueva materia prima</a:t>
            </a:r>
            <a:endParaRPr lang="es-ES_tradnl" sz="2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1498600" y="3016251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32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Reduce el uso de energía</a:t>
            </a:r>
          </a:p>
          <a:p>
            <a:endParaRPr lang="es-ES_tradnl" sz="36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498600" y="4405314"/>
            <a:ext cx="7937500" cy="11318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Contamina más el aire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72" y="4140200"/>
            <a:ext cx="2663828" cy="2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8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577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Britannic Bold" charset="0"/>
                <a:ea typeface="Britannic Bold" charset="0"/>
                <a:cs typeface="Britannic Bold" charset="0"/>
              </a:rPr>
              <a:t>9</a:t>
            </a:r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.¿Cuáles son los puntos básicos de estrategia en el reciclaje?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836739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Reducir-Remover-Promocionar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1498600" y="3121026"/>
            <a:ext cx="7937500" cy="1019174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3200" dirty="0" smtClean="0">
              <a:latin typeface="Britannic Bold" charset="0"/>
              <a:ea typeface="Britannic Bold" charset="0"/>
              <a:cs typeface="Britannic Bold" charset="0"/>
            </a:endParaRPr>
          </a:p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Reducir-Reutilizar-Reciclar</a:t>
            </a:r>
          </a:p>
          <a:p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1498600" y="4405314"/>
            <a:ext cx="7937500" cy="11699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</a:t>
            </a:r>
            <a:r>
              <a:rPr lang="es-ES_tradnl" sz="3200" smtClean="0">
                <a:latin typeface="Britannic Bold" charset="0"/>
                <a:ea typeface="Britannic Bold" charset="0"/>
                <a:cs typeface="Britannic Bold" charset="0"/>
              </a:rPr>
              <a:t>) Reutilizar-Comprar-Remover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68" y="2857500"/>
            <a:ext cx="19365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7630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8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Instrucciones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723900" y="1712915"/>
            <a:ext cx="8804272" cy="3240085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En el menú hay una lista de 9 preguntas, al presionar cada número te dirigirá a una, la cual debes leer y marcar </a:t>
            </a:r>
            <a:r>
              <a:rPr lang="es-ES_tradnl" sz="3200" dirty="0">
                <a:latin typeface="Britannic Bold" charset="0"/>
                <a:ea typeface="Britannic Bold" charset="0"/>
                <a:cs typeface="Britannic Bold" charset="0"/>
              </a:rPr>
              <a:t>l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 alternativa que tu creas es correcta, si te equivocas, no te preocupes, ya que tienes la oportunidad de volver a contestarla.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72" y="2026443"/>
            <a:ext cx="2613028" cy="2613028"/>
          </a:xfrm>
          <a:prstGeom prst="rect">
            <a:avLst/>
          </a:prstGeom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7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12938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42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100" y="26384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6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2.¿Qué es un Servicio?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9068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a)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Utensilio que sirve para comer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1498600" y="2968627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600" dirty="0" smtClean="0">
                <a:latin typeface="Britannic Bold" charset="0"/>
                <a:ea typeface="Britannic Bold" charset="0"/>
                <a:cs typeface="Britannic Bold" charset="0"/>
              </a:rPr>
              <a:t>b) </a:t>
            </a:r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Entregar comida a domicilio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498600" y="4405314"/>
            <a:ext cx="7937500" cy="1436686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</a:t>
            </a:r>
            <a:r>
              <a:rPr lang="es-ES_tradnl" sz="3200" b="1" dirty="0">
                <a:latin typeface="Britannic Bold" charset="0"/>
                <a:ea typeface="Britannic Bold" charset="0"/>
                <a:cs typeface="Britannic Bold" charset="0"/>
              </a:rPr>
              <a:t>P</a:t>
            </a:r>
            <a:r>
              <a:rPr lang="es-ES_tradnl" sz="3200" b="1" dirty="0" smtClean="0">
                <a:latin typeface="Britannic Bold" charset="0"/>
                <a:ea typeface="Britannic Bold" charset="0"/>
                <a:cs typeface="Britannic Bold" charset="0"/>
              </a:rPr>
              <a:t>restar </a:t>
            </a:r>
            <a:r>
              <a:rPr lang="es-ES_tradnl" sz="3200" b="1" dirty="0">
                <a:latin typeface="Britannic Bold" charset="0"/>
                <a:ea typeface="Britannic Bold" charset="0"/>
                <a:cs typeface="Britannic Bold" charset="0"/>
              </a:rPr>
              <a:t>apoyo o asistencia a alguien </a:t>
            </a:r>
            <a:r>
              <a:rPr lang="es-ES_tradnl" sz="3200" b="1" dirty="0" smtClean="0">
                <a:latin typeface="Britannic Bold" charset="0"/>
                <a:ea typeface="Britannic Bold" charset="0"/>
                <a:cs typeface="Britannic Bold" charset="0"/>
              </a:rPr>
              <a:t>mediante un </a:t>
            </a:r>
            <a:r>
              <a:rPr lang="es-ES_tradnl" sz="3200" b="1" dirty="0">
                <a:latin typeface="Britannic Bold" charset="0"/>
                <a:ea typeface="Britannic Bold" charset="0"/>
                <a:cs typeface="Britannic Bold" charset="0"/>
              </a:rPr>
              <a:t>conjunto de medios materiales o inmateriales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72" y="4140200"/>
            <a:ext cx="2663828" cy="2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0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154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012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4825"/>
            <a:ext cx="2324100" cy="2324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13800" dirty="0" smtClean="0">
                <a:latin typeface="Britannic Bold" charset="0"/>
                <a:ea typeface="Britannic Bold" charset="0"/>
                <a:cs typeface="Britannic Bold" charset="0"/>
              </a:rPr>
              <a:t>¡Excelente! </a:t>
            </a:r>
            <a:endParaRPr lang="es-ES_tradnl" sz="13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atin typeface="Britannic Bold" charset="0"/>
                <a:ea typeface="Britannic Bold" charset="0"/>
                <a:cs typeface="Britannic Bold" charset="0"/>
              </a:rPr>
              <a:t>Menú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5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ritannic Bold" charset="0"/>
                <a:ea typeface="Britannic Bold" charset="0"/>
                <a:cs typeface="Britannic Bold" charset="0"/>
              </a:rPr>
              <a:t>3.¿Qué es una Necesidad?</a:t>
            </a:r>
            <a:endParaRPr lang="es-ES_tradnl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498600" y="169068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a) Surge a partir de un problema determinado en una persona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1498600" y="2968627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b) Ganas de comer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498600" y="4270378"/>
            <a:ext cx="79375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3200" dirty="0" smtClean="0">
                <a:latin typeface="Britannic Bold" charset="0"/>
                <a:ea typeface="Britannic Bold" charset="0"/>
                <a:cs typeface="Britannic Bold" charset="0"/>
              </a:rPr>
              <a:t>c) Cuando necesito comprar algo</a:t>
            </a:r>
            <a:endParaRPr lang="es-ES_tradnl" sz="32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68" y="2857500"/>
            <a:ext cx="19365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1343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8800" dirty="0" smtClean="0">
                <a:latin typeface="Britannic Bold" charset="0"/>
                <a:ea typeface="Britannic Bold" charset="0"/>
                <a:cs typeface="Britannic Bold" charset="0"/>
              </a:rPr>
              <a:t>Sigue </a:t>
            </a:r>
            <a:r>
              <a:rPr lang="es-ES_tradnl" sz="8800" smtClean="0">
                <a:latin typeface="Britannic Bold" charset="0"/>
                <a:ea typeface="Britannic Bold" charset="0"/>
                <a:cs typeface="Britannic Bold" charset="0"/>
              </a:rPr>
              <a:t>intentando  </a:t>
            </a:r>
            <a:endParaRPr lang="es-ES_tradnl" sz="88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Rectángulo redondeado 3">
            <a:hlinkClick r:id="" action="ppaction://hlinkshowjump?jump=previousslide"/>
          </p:cNvPr>
          <p:cNvSpPr/>
          <p:nvPr/>
        </p:nvSpPr>
        <p:spPr>
          <a:xfrm>
            <a:off x="7658100" y="5438776"/>
            <a:ext cx="4318000" cy="10668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4000" smtClean="0">
                <a:latin typeface="Britannic Bold" charset="0"/>
                <a:ea typeface="Britannic Bold" charset="0"/>
                <a:cs typeface="Britannic Bold" charset="0"/>
              </a:rPr>
              <a:t>Intentar de nuevo</a:t>
            </a:r>
            <a:endParaRPr lang="es-ES_tradnl" sz="4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50" l="10000" r="90000">
                        <a14:foregroundMark x1="46774" y1="45494" x2="46774" y2="45494"/>
                        <a14:foregroundMark x1="31935" y1="53219" x2="31935" y2="5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79676"/>
            <a:ext cx="3149600" cy="2367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1566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458</Words>
  <Application>Microsoft Office PowerPoint</Application>
  <PresentationFormat>Panorámica</PresentationFormat>
  <Paragraphs>94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Britannic Bold</vt:lpstr>
      <vt:lpstr>Calibri</vt:lpstr>
      <vt:lpstr>Calibri Light</vt:lpstr>
      <vt:lpstr>Engcomica</vt:lpstr>
      <vt:lpstr>Tema de Office</vt:lpstr>
      <vt:lpstr>Presentación de PowerPoint</vt:lpstr>
      <vt:lpstr>1.¿Qué es un Objeto Tecnológico?</vt:lpstr>
      <vt:lpstr>Sigue intentando  </vt:lpstr>
      <vt:lpstr>¡Excelente! </vt:lpstr>
      <vt:lpstr>2.¿Qué es un Servicio?</vt:lpstr>
      <vt:lpstr>Sigue intentando  </vt:lpstr>
      <vt:lpstr>¡Excelente! </vt:lpstr>
      <vt:lpstr>3.¿Qué es una Necesidad?</vt:lpstr>
      <vt:lpstr>Sigue intentando  </vt:lpstr>
      <vt:lpstr>¡Excelente! </vt:lpstr>
      <vt:lpstr>4.¿Para qué se reduce en el reciclaje?</vt:lpstr>
      <vt:lpstr>Sigue intentando  </vt:lpstr>
      <vt:lpstr>¡Excelente! </vt:lpstr>
      <vt:lpstr>5.¿A qué se somete un objeto cuando se quiere reutilizar?</vt:lpstr>
      <vt:lpstr>Sigue intentando  </vt:lpstr>
      <vt:lpstr>¡Excelente! </vt:lpstr>
      <vt:lpstr>6.¿Qué colores tienen los contenedores de reciclaje?</vt:lpstr>
      <vt:lpstr>Sigue intentando  </vt:lpstr>
      <vt:lpstr>¡Excelente! </vt:lpstr>
      <vt:lpstr>7.¿Cuál es la definición de reciclaje?</vt:lpstr>
      <vt:lpstr>Sigue intentando  </vt:lpstr>
      <vt:lpstr>¡Excelente! </vt:lpstr>
      <vt:lpstr>8.¿Cuál alternativa NO es correcta acerca del objetivo de reciclar?</vt:lpstr>
      <vt:lpstr>Sigue intentando  </vt:lpstr>
      <vt:lpstr>¡Excelente! </vt:lpstr>
      <vt:lpstr>9.¿Cuáles son los puntos básicos de estrategia en el reciclaje?</vt:lpstr>
      <vt:lpstr>Sigue intentando  </vt:lpstr>
      <vt:lpstr>¡Excelente! </vt:lpstr>
      <vt:lpstr>Instrucciones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Windows</cp:lastModifiedBy>
  <cp:revision>48</cp:revision>
  <dcterms:created xsi:type="dcterms:W3CDTF">2020-05-09T21:54:23Z</dcterms:created>
  <dcterms:modified xsi:type="dcterms:W3CDTF">2020-05-11T22:35:43Z</dcterms:modified>
</cp:coreProperties>
</file>